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57" r:id="rId4"/>
    <p:sldId id="258" r:id="rId5"/>
    <p:sldId id="260" r:id="rId6"/>
    <p:sldId id="261" r:id="rId7"/>
    <p:sldId id="263" r:id="rId8"/>
    <p:sldId id="262"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p:scale>
          <a:sx n="61" d="100"/>
          <a:sy n="61" d="100"/>
        </p:scale>
        <p:origin x="852" y="5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ar-SA" smtClean="0"/>
              <a:t>انقر لتحرير نمط العنوان الرئيسي</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ar-SA" smtClean="0"/>
              <a:t>انقر لتحرير نمط العنوان الرئيسي</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ar-SA" smtClean="0"/>
              <a:t>انقر لتحرير نمط العنوان الرئيسي</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42A54C80-263E-416B-A8E0-580EDEADCBDC}" type="datetimeFigureOut">
              <a:rPr lang="en-US" dirty="0"/>
              <a:t>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B61BEF0D-F0BB-DE4B-95CE-6DB70DBA9567}" type="datetimeFigureOut">
              <a:rPr lang="en-US" dirty="0"/>
              <a:pPr/>
              <a:t>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2/1/2022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ma"/><Relationship Id="rId1" Type="http://schemas.microsoft.com/office/2007/relationships/media" Target="../media/media10.wma"/><Relationship Id="rId6" Type="http://schemas.openxmlformats.org/officeDocument/2006/relationships/image" Target="../media/image1.png"/><Relationship Id="rId5" Type="http://schemas.openxmlformats.org/officeDocument/2006/relationships/image" Target="../media/image13.pn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ma"/><Relationship Id="rId1" Type="http://schemas.microsoft.com/office/2007/relationships/media" Target="../media/media11.wma"/><Relationship Id="rId6" Type="http://schemas.openxmlformats.org/officeDocument/2006/relationships/image" Target="../media/image1.png"/><Relationship Id="rId5" Type="http://schemas.openxmlformats.org/officeDocument/2006/relationships/image" Target="../media/image15.jp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5" Type="http://schemas.openxmlformats.org/officeDocument/2006/relationships/image" Target="../media/image1.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4.wma"/><Relationship Id="rId1" Type="http://schemas.microsoft.com/office/2007/relationships/media" Target="../media/media4.wma"/><Relationship Id="rId5" Type="http://schemas.openxmlformats.org/officeDocument/2006/relationships/image" Target="../media/image1.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ma"/><Relationship Id="rId1" Type="http://schemas.microsoft.com/office/2007/relationships/media" Target="../media/media5.wma"/><Relationship Id="rId5" Type="http://schemas.openxmlformats.org/officeDocument/2006/relationships/image" Target="../media/image1.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ma"/><Relationship Id="rId1" Type="http://schemas.microsoft.com/office/2007/relationships/media" Target="../media/media6.wma"/><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7.wma"/><Relationship Id="rId1" Type="http://schemas.microsoft.com/office/2007/relationships/media" Target="../media/media7.wma"/><Relationship Id="rId5" Type="http://schemas.openxmlformats.org/officeDocument/2006/relationships/image" Target="../media/image1.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8.wma"/><Relationship Id="rId1" Type="http://schemas.microsoft.com/office/2007/relationships/media" Target="../media/media8.wma"/><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ma"/><Relationship Id="rId1" Type="http://schemas.microsoft.com/office/2007/relationships/media" Target="../media/media9.wma"/><Relationship Id="rId5" Type="http://schemas.openxmlformats.org/officeDocument/2006/relationships/image" Target="../media/image1.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pPr algn="ctr"/>
            <a:r>
              <a:rPr lang="en-US" b="1" dirty="0"/>
              <a:t>Muscle </a:t>
            </a:r>
            <a:r>
              <a:rPr lang="en-US" b="1" dirty="0" smtClean="0"/>
              <a:t>system</a:t>
            </a:r>
            <a:endParaRPr lang="ar-IQ" b="1" dirty="0"/>
          </a:p>
        </p:txBody>
      </p:sp>
      <p:pic>
        <p:nvPicPr>
          <p:cNvPr id="4"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239214" y="5526437"/>
            <a:ext cx="609600" cy="609600"/>
          </a:xfrm>
          <a:prstGeom prst="rect">
            <a:avLst/>
          </a:prstGeom>
        </p:spPr>
      </p:pic>
    </p:spTree>
    <p:extLst>
      <p:ext uri="{BB962C8B-B14F-4D97-AF65-F5344CB8AC3E}">
        <p14:creationId xmlns:p14="http://schemas.microsoft.com/office/powerpoint/2010/main" val="10304083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04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a:t>Cardiac muscle </a:t>
            </a:r>
            <a:endParaRPr lang="ar-IQ" dirty="0"/>
          </a:p>
        </p:txBody>
      </p:sp>
      <p:pic>
        <p:nvPicPr>
          <p:cNvPr id="5122" name="Picture 2" descr="What are some unique anatomical features of a cardiac muscle? - Quora"/>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77334" y="2144911"/>
            <a:ext cx="4961530" cy="4367534"/>
          </a:xfrm>
          <a:prstGeom prst="rect">
            <a:avLst/>
          </a:prstGeom>
          <a:noFill/>
          <a:extLst>
            <a:ext uri="{909E8E84-426E-40DD-AFC4-6F175D3DCCD1}">
              <a14:hiddenFill xmlns:a14="http://schemas.microsoft.com/office/drawing/2010/main">
                <a:solidFill>
                  <a:srgbClr val="FFFFFF"/>
                </a:solidFill>
              </a14:hiddenFill>
            </a:ext>
          </a:extLst>
        </p:spPr>
      </p:pic>
      <p:pic>
        <p:nvPicPr>
          <p:cNvPr id="6" name="صورة 5"/>
          <p:cNvPicPr>
            <a:picLocks noChangeAspect="1"/>
          </p:cNvPicPr>
          <p:nvPr/>
        </p:nvPicPr>
        <p:blipFill rotWithShape="1">
          <a:blip r:embed="rId5"/>
          <a:srcRect l="8925" r="26093"/>
          <a:stretch/>
        </p:blipFill>
        <p:spPr>
          <a:xfrm>
            <a:off x="5748866" y="2556933"/>
            <a:ext cx="3429000" cy="4064000"/>
          </a:xfrm>
          <a:prstGeom prst="rect">
            <a:avLst/>
          </a:prstGeom>
        </p:spPr>
      </p:pic>
      <p:pic>
        <p:nvPicPr>
          <p:cNvPr id="7"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641451" y="1535311"/>
            <a:ext cx="609600" cy="609600"/>
          </a:xfrm>
          <a:prstGeom prst="rect">
            <a:avLst/>
          </a:prstGeom>
        </p:spPr>
      </p:pic>
    </p:spTree>
    <p:extLst>
      <p:ext uri="{BB962C8B-B14F-4D97-AF65-F5344CB8AC3E}">
        <p14:creationId xmlns:p14="http://schemas.microsoft.com/office/powerpoint/2010/main" val="8787033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024"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245969"/>
            <a:ext cx="9729897" cy="1320800"/>
          </a:xfrm>
        </p:spPr>
        <p:txBody>
          <a:bodyPr/>
          <a:lstStyle/>
          <a:p>
            <a:r>
              <a:rPr lang="en-US" dirty="0"/>
              <a:t>Comparison of the three types of muscle cells</a:t>
            </a:r>
            <a:endParaRPr lang="ar-IQ" dirty="0"/>
          </a:p>
        </p:txBody>
      </p:sp>
      <p:pic>
        <p:nvPicPr>
          <p:cNvPr id="6146" name="Picture 2" descr="Structure Of Three Basic Muscle Types - Muscle System - MCAT Content"/>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l="3293" t="3510" r="3241" b="12362"/>
          <a:stretch/>
        </p:blipFill>
        <p:spPr bwMode="auto">
          <a:xfrm>
            <a:off x="311570" y="1208868"/>
            <a:ext cx="5577786" cy="5191932"/>
          </a:xfrm>
          <a:prstGeom prst="rect">
            <a:avLst/>
          </a:prstGeom>
          <a:noFill/>
          <a:extLst>
            <a:ext uri="{909E8E84-426E-40DD-AFC4-6F175D3DCCD1}">
              <a14:hiddenFill xmlns:a14="http://schemas.microsoft.com/office/drawing/2010/main">
                <a:solidFill>
                  <a:srgbClr val="FFFFFF"/>
                </a:solidFill>
              </a14:hiddenFill>
            </a:ext>
          </a:extLst>
        </p:spPr>
      </p:pic>
      <p:pic>
        <p:nvPicPr>
          <p:cNvPr id="5" name="عنصر نائب للمحتوى 3"/>
          <p:cNvPicPr>
            <a:picLocks noGrp="1" noChangeAspect="1"/>
          </p:cNvPicPr>
          <p:nvPr/>
        </p:nvPicPr>
        <p:blipFill rotWithShape="1">
          <a:blip r:embed="rId5">
            <a:extLst>
              <a:ext uri="{28A0092B-C50C-407E-A947-70E740481C1C}">
                <a14:useLocalDpi xmlns:a14="http://schemas.microsoft.com/office/drawing/2010/main" val="0"/>
              </a:ext>
            </a:extLst>
          </a:blip>
          <a:srcRect l="-1" t="15389" r="1565"/>
          <a:stretch/>
        </p:blipFill>
        <p:spPr>
          <a:xfrm>
            <a:off x="5889357" y="1208868"/>
            <a:ext cx="5982346" cy="5331417"/>
          </a:xfrm>
          <a:prstGeom prst="rect">
            <a:avLst/>
          </a:prstGeom>
        </p:spPr>
      </p:pic>
      <p:pic>
        <p:nvPicPr>
          <p:cNvPr id="4"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966915" y="4472552"/>
            <a:ext cx="609600" cy="609600"/>
          </a:xfrm>
          <a:prstGeom prst="rect">
            <a:avLst/>
          </a:prstGeom>
        </p:spPr>
      </p:pic>
    </p:spTree>
    <p:extLst>
      <p:ext uri="{BB962C8B-B14F-4D97-AF65-F5344CB8AC3E}">
        <p14:creationId xmlns:p14="http://schemas.microsoft.com/office/powerpoint/2010/main" val="34917513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006"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descr="http://graphics8.nytimes.com/images/2007/08/01/health/adam/19917.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t="6750" b="13499"/>
          <a:stretch>
            <a:fillRect/>
          </a:stretch>
        </p:blipFill>
        <p:spPr bwMode="auto">
          <a:xfrm>
            <a:off x="92596" y="509286"/>
            <a:ext cx="9236599" cy="6099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874645" y="3883616"/>
            <a:ext cx="609600" cy="609600"/>
          </a:xfrm>
          <a:prstGeom prst="rect">
            <a:avLst/>
          </a:prstGeom>
        </p:spPr>
      </p:pic>
    </p:spTree>
    <p:extLst>
      <p:ext uri="{BB962C8B-B14F-4D97-AF65-F5344CB8AC3E}">
        <p14:creationId xmlns:p14="http://schemas.microsoft.com/office/powerpoint/2010/main" val="25926238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034"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a:cs typeface="Times New Roman" panose="02020603050405020304" pitchFamily="18" charset="0"/>
              </a:rPr>
              <a:t>Muscle Tissue</a:t>
            </a:r>
            <a:endParaRPr lang="ar-IQ" dirty="0">
              <a:cs typeface="Times New Roman" panose="02020603050405020304" pitchFamily="18" charset="0"/>
            </a:endParaRPr>
          </a:p>
        </p:txBody>
      </p:sp>
      <p:sp>
        <p:nvSpPr>
          <p:cNvPr id="3" name="عنصر نائب للمحتوى 2"/>
          <p:cNvSpPr>
            <a:spLocks noGrp="1"/>
          </p:cNvSpPr>
          <p:nvPr>
            <p:ph idx="1"/>
          </p:nvPr>
        </p:nvSpPr>
        <p:spPr>
          <a:xfrm>
            <a:off x="677334" y="1523982"/>
            <a:ext cx="8596668" cy="3880773"/>
          </a:xfrm>
        </p:spPr>
        <p:txBody>
          <a:bodyPr>
            <a:normAutofit/>
          </a:bodyPr>
          <a:lstStyle/>
          <a:p>
            <a:pPr marL="0" indent="0" algn="justLow" rtl="0">
              <a:buNone/>
            </a:pPr>
            <a:r>
              <a:rPr lang="en-US" sz="2400" dirty="0">
                <a:solidFill>
                  <a:schemeClr val="tx1"/>
                </a:solidFill>
                <a:latin typeface="Times New Roman" panose="02020603050405020304" pitchFamily="18" charset="0"/>
                <a:cs typeface="Times New Roman" panose="02020603050405020304" pitchFamily="18" charset="0"/>
              </a:rPr>
              <a:t>The muscular </a:t>
            </a:r>
            <a:r>
              <a:rPr lang="en-US" sz="2400" dirty="0" smtClean="0">
                <a:solidFill>
                  <a:schemeClr val="tx1"/>
                </a:solidFill>
                <a:latin typeface="Times New Roman" panose="02020603050405020304" pitchFamily="18" charset="0"/>
                <a:cs typeface="Times New Roman" panose="02020603050405020304" pitchFamily="18" charset="0"/>
              </a:rPr>
              <a:t>tissue consists </a:t>
            </a:r>
            <a:r>
              <a:rPr lang="en-US" sz="2400" dirty="0">
                <a:solidFill>
                  <a:schemeClr val="tx1"/>
                </a:solidFill>
                <a:latin typeface="Times New Roman" panose="02020603050405020304" pitchFamily="18" charset="0"/>
                <a:cs typeface="Times New Roman" panose="02020603050405020304" pitchFamily="18" charset="0"/>
              </a:rPr>
              <a:t>of all the muscles of the body. These make up </a:t>
            </a:r>
            <a:r>
              <a:rPr lang="en-US" sz="2400" dirty="0" smtClean="0">
                <a:solidFill>
                  <a:schemeClr val="tx1"/>
                </a:solidFill>
                <a:latin typeface="Times New Roman" panose="02020603050405020304" pitchFamily="18" charset="0"/>
                <a:cs typeface="Times New Roman" panose="02020603050405020304" pitchFamily="18" charset="0"/>
              </a:rPr>
              <a:t>almost 42</a:t>
            </a:r>
            <a:r>
              <a:rPr lang="en-US" sz="2400" dirty="0">
                <a:solidFill>
                  <a:schemeClr val="tx1"/>
                </a:solidFill>
                <a:latin typeface="Times New Roman" panose="02020603050405020304" pitchFamily="18" charset="0"/>
                <a:cs typeface="Times New Roman" panose="02020603050405020304" pitchFamily="18" charset="0"/>
              </a:rPr>
              <a:t>% of total body weight, and are composed of </a:t>
            </a:r>
            <a:r>
              <a:rPr lang="en-US" sz="2400" dirty="0" smtClean="0">
                <a:solidFill>
                  <a:schemeClr val="tx1"/>
                </a:solidFill>
                <a:latin typeface="Times New Roman" panose="02020603050405020304" pitchFamily="18" charset="0"/>
                <a:cs typeface="Times New Roman" panose="02020603050405020304" pitchFamily="18" charset="0"/>
              </a:rPr>
              <a:t>long cells </a:t>
            </a:r>
            <a:r>
              <a:rPr lang="en-US" sz="2400" dirty="0">
                <a:solidFill>
                  <a:schemeClr val="tx1"/>
                </a:solidFill>
                <a:latin typeface="Times New Roman" panose="02020603050405020304" pitchFamily="18" charset="0"/>
                <a:cs typeface="Times New Roman" panose="02020603050405020304" pitchFamily="18" charset="0"/>
              </a:rPr>
              <a:t>known as fibers. The fibers are different lengths and vary in color from white to deep red</a:t>
            </a:r>
            <a:r>
              <a:rPr lang="en-US" sz="2400" dirty="0" smtClean="0">
                <a:solidFill>
                  <a:schemeClr val="tx1"/>
                </a:solidFill>
                <a:latin typeface="Times New Roman" panose="02020603050405020304" pitchFamily="18" charset="0"/>
                <a:cs typeface="Times New Roman" panose="02020603050405020304" pitchFamily="18" charset="0"/>
              </a:rPr>
              <a:t>.</a:t>
            </a:r>
            <a:r>
              <a:rPr lang="en-US" sz="2400" dirty="0">
                <a:solidFill>
                  <a:schemeClr val="tx1"/>
                </a:solidFill>
                <a:latin typeface="Times New Roman" panose="02020603050405020304" pitchFamily="18" charset="0"/>
                <a:cs typeface="Times New Roman" panose="02020603050405020304" pitchFamily="18" charset="0"/>
              </a:rPr>
              <a:t> These</a:t>
            </a:r>
            <a:r>
              <a:rPr lang="en-US" sz="2400" dirty="0" smtClean="0">
                <a:solidFill>
                  <a:srgbClr val="212529"/>
                </a:solidFill>
                <a:latin typeface="Times New Roman" panose="02020603050405020304" pitchFamily="18" charset="0"/>
                <a:ea typeface="Times New Roman" panose="02020603050405020304" pitchFamily="18" charset="0"/>
              </a:rPr>
              <a:t> cells have </a:t>
            </a:r>
            <a:r>
              <a:rPr lang="en-US" sz="2400" dirty="0">
                <a:solidFill>
                  <a:srgbClr val="212529"/>
                </a:solidFill>
                <a:latin typeface="Times New Roman" panose="02020603050405020304" pitchFamily="18" charset="0"/>
                <a:ea typeface="Times New Roman" panose="02020603050405020304" pitchFamily="18" charset="0"/>
              </a:rPr>
              <a:t>the special ability to shorten or contract in order to produce movement of the body </a:t>
            </a:r>
            <a:r>
              <a:rPr lang="en-US" sz="2400" dirty="0" smtClean="0">
                <a:solidFill>
                  <a:srgbClr val="212529"/>
                </a:solidFill>
                <a:latin typeface="Times New Roman" panose="02020603050405020304" pitchFamily="18" charset="0"/>
                <a:ea typeface="Times New Roman" panose="02020603050405020304" pitchFamily="18" charset="0"/>
              </a:rPr>
              <a:t>parts ,</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smtClean="0">
                <a:solidFill>
                  <a:schemeClr val="tx1"/>
                </a:solidFill>
                <a:latin typeface="Times New Roman" panose="02020603050405020304" pitchFamily="18" charset="0"/>
                <a:cs typeface="Times New Roman" panose="02020603050405020304" pitchFamily="18" charset="0"/>
              </a:rPr>
              <a:t>The</a:t>
            </a:r>
            <a:r>
              <a:rPr lang="en-US" sz="2400" dirty="0" smtClean="0">
                <a:solidFill>
                  <a:srgbClr val="212529"/>
                </a:solidFill>
                <a:latin typeface="Times New Roman" panose="02020603050405020304" pitchFamily="18" charset="0"/>
                <a:ea typeface="Times New Roman" panose="02020603050405020304" pitchFamily="18" charset="0"/>
              </a:rPr>
              <a:t> </a:t>
            </a:r>
            <a:r>
              <a:rPr lang="en-US" sz="2400" dirty="0">
                <a:solidFill>
                  <a:srgbClr val="212529"/>
                </a:solidFill>
                <a:latin typeface="Times New Roman" panose="02020603050405020304" pitchFamily="18" charset="0"/>
                <a:ea typeface="Times New Roman" panose="02020603050405020304" pitchFamily="18" charset="0"/>
              </a:rPr>
              <a:t>cells</a:t>
            </a:r>
            <a:r>
              <a:rPr lang="en-US" sz="2400" dirty="0" smtClean="0">
                <a:solidFill>
                  <a:srgbClr val="212529"/>
                </a:solidFill>
                <a:latin typeface="Times New Roman" panose="02020603050405020304" pitchFamily="18" charset="0"/>
                <a:ea typeface="Times New Roman" panose="02020603050405020304" pitchFamily="18" charset="0"/>
              </a:rPr>
              <a:t> are </a:t>
            </a:r>
            <a:r>
              <a:rPr lang="en-US" sz="2400" dirty="0">
                <a:solidFill>
                  <a:srgbClr val="212529"/>
                </a:solidFill>
                <a:latin typeface="Times New Roman" panose="02020603050405020304" pitchFamily="18" charset="0"/>
                <a:ea typeface="Times New Roman" panose="02020603050405020304" pitchFamily="18" charset="0"/>
              </a:rPr>
              <a:t>usually arranged in bundles or layers that are surrounded by connective tissue. Actin and myosin are contractile proteins in muscle tissue. Muscle tissue can </a:t>
            </a:r>
            <a:r>
              <a:rPr lang="en-US" sz="2400" dirty="0" smtClean="0">
                <a:solidFill>
                  <a:srgbClr val="212529"/>
                </a:solidFill>
                <a:latin typeface="Times New Roman" panose="02020603050405020304" pitchFamily="18" charset="0"/>
                <a:ea typeface="Times New Roman" panose="02020603050405020304" pitchFamily="18" charset="0"/>
              </a:rPr>
              <a:t>be </a:t>
            </a:r>
            <a:r>
              <a:rPr lang="en-US" sz="2400" dirty="0">
                <a:solidFill>
                  <a:srgbClr val="212529"/>
                </a:solidFill>
                <a:latin typeface="Times New Roman" panose="02020603050405020304" pitchFamily="18" charset="0"/>
                <a:ea typeface="Times New Roman" panose="02020603050405020304" pitchFamily="18" charset="0"/>
              </a:rPr>
              <a:t>classified </a:t>
            </a:r>
            <a:r>
              <a:rPr lang="en-US" sz="2400" dirty="0" err="1">
                <a:solidFill>
                  <a:srgbClr val="212529"/>
                </a:solidFill>
                <a:latin typeface="Times New Roman" panose="02020603050405020304" pitchFamily="18" charset="0"/>
                <a:ea typeface="Times New Roman" panose="02020603050405020304" pitchFamily="18" charset="0"/>
              </a:rPr>
              <a:t>classified</a:t>
            </a:r>
            <a:r>
              <a:rPr lang="en-US" sz="2400" dirty="0">
                <a:solidFill>
                  <a:srgbClr val="212529"/>
                </a:solidFill>
                <a:latin typeface="Times New Roman" panose="02020603050405020304" pitchFamily="18" charset="0"/>
                <a:ea typeface="Times New Roman" panose="02020603050405020304" pitchFamily="18" charset="0"/>
              </a:rPr>
              <a:t> according to function and </a:t>
            </a:r>
            <a:r>
              <a:rPr lang="en-US" sz="2400" dirty="0" smtClean="0">
                <a:solidFill>
                  <a:srgbClr val="212529"/>
                </a:solidFill>
                <a:latin typeface="Times New Roman" panose="02020603050405020304" pitchFamily="18" charset="0"/>
                <a:ea typeface="Times New Roman" panose="02020603050405020304" pitchFamily="18" charset="0"/>
              </a:rPr>
              <a:t>appearance into : </a:t>
            </a:r>
            <a:r>
              <a:rPr lang="en-US" sz="2400" b="1" dirty="0" smtClean="0">
                <a:solidFill>
                  <a:srgbClr val="212529"/>
                </a:solidFill>
                <a:latin typeface="Times New Roman" panose="02020603050405020304" pitchFamily="18" charset="0"/>
                <a:ea typeface="Times New Roman" panose="02020603050405020304" pitchFamily="18" charset="0"/>
              </a:rPr>
              <a:t>skeletal </a:t>
            </a:r>
            <a:r>
              <a:rPr lang="en-US" sz="2400" b="1" dirty="0">
                <a:solidFill>
                  <a:srgbClr val="212529"/>
                </a:solidFill>
                <a:latin typeface="Times New Roman" panose="02020603050405020304" pitchFamily="18" charset="0"/>
                <a:ea typeface="Times New Roman" panose="02020603050405020304" pitchFamily="18" charset="0"/>
              </a:rPr>
              <a:t>muscle tissue</a:t>
            </a:r>
            <a:r>
              <a:rPr lang="en-US" sz="2400" dirty="0">
                <a:solidFill>
                  <a:srgbClr val="212529"/>
                </a:solidFill>
                <a:latin typeface="Times New Roman" panose="02020603050405020304" pitchFamily="18" charset="0"/>
                <a:ea typeface="Times New Roman" panose="02020603050405020304" pitchFamily="18" charset="0"/>
              </a:rPr>
              <a:t>, </a:t>
            </a:r>
            <a:r>
              <a:rPr lang="en-US" sz="2400" b="1" dirty="0">
                <a:solidFill>
                  <a:srgbClr val="212529"/>
                </a:solidFill>
                <a:latin typeface="Times New Roman" panose="02020603050405020304" pitchFamily="18" charset="0"/>
                <a:ea typeface="Times New Roman" panose="02020603050405020304" pitchFamily="18" charset="0"/>
              </a:rPr>
              <a:t>smooth muscle tissue</a:t>
            </a:r>
            <a:r>
              <a:rPr lang="en-US" sz="2400" dirty="0">
                <a:solidFill>
                  <a:srgbClr val="212529"/>
                </a:solidFill>
                <a:latin typeface="Times New Roman" panose="02020603050405020304" pitchFamily="18" charset="0"/>
                <a:ea typeface="Times New Roman" panose="02020603050405020304" pitchFamily="18" charset="0"/>
              </a:rPr>
              <a:t>, and </a:t>
            </a:r>
            <a:r>
              <a:rPr lang="en-US" sz="2400" b="1" dirty="0">
                <a:solidFill>
                  <a:srgbClr val="212529"/>
                </a:solidFill>
                <a:latin typeface="Times New Roman" panose="02020603050405020304" pitchFamily="18" charset="0"/>
                <a:ea typeface="Times New Roman" panose="02020603050405020304" pitchFamily="18" charset="0"/>
              </a:rPr>
              <a:t>cardiac muscle tissue.</a:t>
            </a:r>
          </a:p>
          <a:p>
            <a:pPr algn="justLow" rtl="0"/>
            <a:endParaRPr lang="en-US" sz="2000" b="1" dirty="0">
              <a:solidFill>
                <a:schemeClr val="tx1"/>
              </a:solidFill>
              <a:latin typeface="Times New Roman" panose="02020603050405020304" pitchFamily="18" charset="0"/>
              <a:cs typeface="Times New Roman" panose="02020603050405020304" pitchFamily="18" charset="0"/>
            </a:endParaRPr>
          </a:p>
        </p:txBody>
      </p:sp>
      <p:pic>
        <p:nvPicPr>
          <p:cNvPr id="4"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673166" y="5262966"/>
            <a:ext cx="609600" cy="609600"/>
          </a:xfrm>
          <a:prstGeom prst="rect">
            <a:avLst/>
          </a:prstGeom>
        </p:spPr>
      </p:pic>
    </p:spTree>
    <p:extLst>
      <p:ext uri="{BB962C8B-B14F-4D97-AF65-F5344CB8AC3E}">
        <p14:creationId xmlns:p14="http://schemas.microsoft.com/office/powerpoint/2010/main" val="40271868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753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half" idx="1"/>
          </p:nvPr>
        </p:nvSpPr>
        <p:spPr>
          <a:xfrm>
            <a:off x="231494" y="1454532"/>
            <a:ext cx="4629875" cy="5108313"/>
          </a:xfrm>
        </p:spPr>
        <p:txBody>
          <a:bodyPr>
            <a:normAutofit/>
          </a:bodyPr>
          <a:lstStyle/>
          <a:p>
            <a:pPr algn="justLow" rtl="0"/>
            <a:endParaRPr lang="en-US" dirty="0">
              <a:solidFill>
                <a:schemeClr val="tx1"/>
              </a:solidFill>
              <a:latin typeface="Times New Roman" panose="02020603050405020304" pitchFamily="18" charset="0"/>
              <a:cs typeface="Times New Roman" panose="02020603050405020304" pitchFamily="18" charset="0"/>
            </a:endParaRPr>
          </a:p>
          <a:p>
            <a:endParaRPr lang="ar-IQ" dirty="0"/>
          </a:p>
        </p:txBody>
      </p:sp>
      <p:pic>
        <p:nvPicPr>
          <p:cNvPr id="2050" name="Picture 2" descr="muscle tissue - 35796625"/>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97711" y="405115"/>
            <a:ext cx="8776464" cy="6250328"/>
          </a:xfrm>
          <a:prstGeom prst="rect">
            <a:avLst/>
          </a:prstGeom>
          <a:noFill/>
          <a:extLst>
            <a:ext uri="{909E8E84-426E-40DD-AFC4-6F175D3DCCD1}">
              <a14:hiddenFill xmlns:a14="http://schemas.microsoft.com/office/drawing/2010/main">
                <a:solidFill>
                  <a:srgbClr val="FFFFFF"/>
                </a:solidFill>
              </a14:hiddenFill>
            </a:ext>
          </a:extLst>
        </p:spPr>
      </p:pic>
      <p:pic>
        <p:nvPicPr>
          <p:cNvPr id="7"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0258" y="-109336"/>
            <a:ext cx="609600" cy="609600"/>
          </a:xfrm>
          <a:prstGeom prst="rect">
            <a:avLst/>
          </a:prstGeom>
        </p:spPr>
      </p:pic>
    </p:spTree>
    <p:extLst>
      <p:ext uri="{BB962C8B-B14F-4D97-AF65-F5344CB8AC3E}">
        <p14:creationId xmlns:p14="http://schemas.microsoft.com/office/powerpoint/2010/main" val="32407068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523"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77334" y="609600"/>
            <a:ext cx="8596668" cy="845127"/>
          </a:xfrm>
        </p:spPr>
        <p:txBody>
          <a:bodyPr/>
          <a:lstStyle/>
          <a:p>
            <a:pPr algn="ctr"/>
            <a:r>
              <a:rPr lang="en-US" dirty="0"/>
              <a:t>Skeletal muscle </a:t>
            </a:r>
            <a:endParaRPr lang="ar-IQ" dirty="0"/>
          </a:p>
        </p:txBody>
      </p:sp>
      <p:sp>
        <p:nvSpPr>
          <p:cNvPr id="3" name="عنصر نائب للمحتوى 2"/>
          <p:cNvSpPr>
            <a:spLocks noGrp="1"/>
          </p:cNvSpPr>
          <p:nvPr>
            <p:ph idx="1"/>
          </p:nvPr>
        </p:nvSpPr>
        <p:spPr>
          <a:xfrm>
            <a:off x="677334" y="1662545"/>
            <a:ext cx="8596668" cy="4378818"/>
          </a:xfrm>
        </p:spPr>
        <p:txBody>
          <a:bodyPr>
            <a:normAutofit/>
          </a:bodyPr>
          <a:lstStyle/>
          <a:p>
            <a:pPr algn="l" rtl="0"/>
            <a:r>
              <a:rPr lang="en-US" sz="2400" dirty="0">
                <a:solidFill>
                  <a:srgbClr val="212529"/>
                </a:solidFill>
                <a:latin typeface="Times New Roman" panose="02020603050405020304" pitchFamily="18" charset="0"/>
                <a:ea typeface="Times New Roman" panose="02020603050405020304" pitchFamily="18" charset="0"/>
              </a:rPr>
              <a:t>Skeletal muscle fibers are </a:t>
            </a:r>
            <a:r>
              <a:rPr lang="en-US" sz="2400" dirty="0" smtClean="0">
                <a:solidFill>
                  <a:srgbClr val="212529"/>
                </a:solidFill>
                <a:latin typeface="Times New Roman" panose="02020603050405020304" pitchFamily="18" charset="0"/>
                <a:ea typeface="Times New Roman" panose="02020603050405020304" pitchFamily="18" charset="0"/>
              </a:rPr>
              <a:t>long cylindrical</a:t>
            </a:r>
            <a:r>
              <a:rPr lang="en-US" sz="2400" dirty="0">
                <a:solidFill>
                  <a:srgbClr val="212529"/>
                </a:solidFill>
                <a:latin typeface="Times New Roman" panose="02020603050405020304" pitchFamily="18" charset="0"/>
                <a:ea typeface="Times New Roman" panose="02020603050405020304" pitchFamily="18" charset="0"/>
              </a:rPr>
              <a:t>, </a:t>
            </a:r>
            <a:r>
              <a:rPr lang="en-US" sz="2400" dirty="0" smtClean="0">
                <a:solidFill>
                  <a:srgbClr val="212529"/>
                </a:solidFill>
                <a:latin typeface="Times New Roman" panose="02020603050405020304" pitchFamily="18" charset="0"/>
                <a:ea typeface="Times New Roman" panose="02020603050405020304" pitchFamily="18" charset="0"/>
              </a:rPr>
              <a:t>multinucleated cells, </a:t>
            </a:r>
            <a:r>
              <a:rPr lang="en-US" sz="2400" dirty="0">
                <a:solidFill>
                  <a:srgbClr val="212529"/>
                </a:solidFill>
                <a:latin typeface="Times New Roman" panose="02020603050405020304" pitchFamily="18" charset="0"/>
                <a:ea typeface="Times New Roman" panose="02020603050405020304" pitchFamily="18" charset="0"/>
              </a:rPr>
              <a:t>with peripherally placed </a:t>
            </a:r>
            <a:r>
              <a:rPr lang="en-US" sz="2400" dirty="0" smtClean="0">
                <a:solidFill>
                  <a:srgbClr val="212529"/>
                </a:solidFill>
                <a:latin typeface="Times New Roman" panose="02020603050405020304" pitchFamily="18" charset="0"/>
                <a:ea typeface="Times New Roman" panose="02020603050405020304" pitchFamily="18" charset="0"/>
              </a:rPr>
              <a:t>nuclei , striated, contraction </a:t>
            </a:r>
            <a:r>
              <a:rPr lang="en-US" sz="2400" dirty="0">
                <a:solidFill>
                  <a:srgbClr val="212529"/>
                </a:solidFill>
                <a:latin typeface="Times New Roman" panose="02020603050405020304" pitchFamily="18" charset="0"/>
                <a:ea typeface="Times New Roman" panose="02020603050405020304" pitchFamily="18" charset="0"/>
              </a:rPr>
              <a:t>is typically quick and </a:t>
            </a:r>
            <a:r>
              <a:rPr lang="en-US" sz="2400" dirty="0" smtClean="0">
                <a:solidFill>
                  <a:srgbClr val="212529"/>
                </a:solidFill>
                <a:latin typeface="Times New Roman" panose="02020603050405020304" pitchFamily="18" charset="0"/>
                <a:ea typeface="Times New Roman" panose="02020603050405020304" pitchFamily="18" charset="0"/>
              </a:rPr>
              <a:t>strong and </a:t>
            </a:r>
            <a:r>
              <a:rPr lang="en-US" sz="2400" dirty="0">
                <a:solidFill>
                  <a:srgbClr val="212529"/>
                </a:solidFill>
                <a:latin typeface="Times New Roman" panose="02020603050405020304" pitchFamily="18" charset="0"/>
                <a:ea typeface="Times New Roman" panose="02020603050405020304" pitchFamily="18" charset="0"/>
              </a:rPr>
              <a:t>under voluntary control , </a:t>
            </a:r>
            <a:r>
              <a:rPr lang="en-US" sz="2400" dirty="0" smtClean="0">
                <a:solidFill>
                  <a:srgbClr val="212529"/>
                </a:solidFill>
                <a:latin typeface="Times New Roman" panose="02020603050405020304" pitchFamily="18" charset="0"/>
                <a:ea typeface="Times New Roman" panose="02020603050405020304" pitchFamily="18" charset="0"/>
              </a:rPr>
              <a:t>skeletal </a:t>
            </a:r>
            <a:r>
              <a:rPr lang="en-US" sz="2400" dirty="0">
                <a:solidFill>
                  <a:srgbClr val="212529"/>
                </a:solidFill>
                <a:latin typeface="Times New Roman" panose="02020603050405020304" pitchFamily="18" charset="0"/>
                <a:ea typeface="Times New Roman" panose="02020603050405020304" pitchFamily="18" charset="0"/>
              </a:rPr>
              <a:t>muscle tissue is closely attached to skeletal bones</a:t>
            </a:r>
            <a:r>
              <a:rPr lang="en-US" sz="2400" dirty="0" smtClean="0">
                <a:solidFill>
                  <a:srgbClr val="212529"/>
                </a:solidFill>
                <a:latin typeface="Times New Roman" panose="02020603050405020304" pitchFamily="18" charset="0"/>
                <a:ea typeface="Times New Roman" panose="02020603050405020304" pitchFamily="18" charset="0"/>
              </a:rPr>
              <a:t>. </a:t>
            </a:r>
          </a:p>
          <a:p>
            <a:pPr algn="l" rtl="0"/>
            <a:endParaRPr lang="en-US" sz="2400" dirty="0" smtClean="0">
              <a:solidFill>
                <a:srgbClr val="212529"/>
              </a:solidFill>
              <a:latin typeface="Times New Roman" panose="02020603050405020304" pitchFamily="18" charset="0"/>
              <a:ea typeface="Times New Roman" panose="02020603050405020304" pitchFamily="18" charset="0"/>
            </a:endParaRPr>
          </a:p>
          <a:p>
            <a:pPr algn="l" rtl="0"/>
            <a:endParaRPr lang="ar-IQ" sz="2400" dirty="0">
              <a:latin typeface="Times New Roman" panose="02020603050405020304" pitchFamily="18" charset="0"/>
              <a:cs typeface="Times New Roman" panose="02020603050405020304" pitchFamily="18" charset="0"/>
            </a:endParaRPr>
          </a:p>
        </p:txBody>
      </p:sp>
      <p:pic>
        <p:nvPicPr>
          <p:cNvPr id="4" name="صورة 3"/>
          <p:cNvPicPr>
            <a:picLocks noChangeAspect="1"/>
          </p:cNvPicPr>
          <p:nvPr/>
        </p:nvPicPr>
        <p:blipFill rotWithShape="1">
          <a:blip r:embed="rId4"/>
          <a:srcRect l="15127" t="19034" r="16511" b="18750"/>
          <a:stretch/>
        </p:blipFill>
        <p:spPr>
          <a:xfrm>
            <a:off x="1027122" y="3326208"/>
            <a:ext cx="7897091" cy="3136938"/>
          </a:xfrm>
          <a:prstGeom prst="rect">
            <a:avLst/>
          </a:prstGeom>
        </p:spPr>
      </p:pic>
      <p:pic>
        <p:nvPicPr>
          <p:cNvPr id="5"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82400" y="5431763"/>
            <a:ext cx="609600" cy="609600"/>
          </a:xfrm>
          <a:prstGeom prst="rect">
            <a:avLst/>
          </a:prstGeom>
        </p:spPr>
      </p:pic>
    </p:spTree>
    <p:extLst>
      <p:ext uri="{BB962C8B-B14F-4D97-AF65-F5344CB8AC3E}">
        <p14:creationId xmlns:p14="http://schemas.microsoft.com/office/powerpoint/2010/main" val="20677628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0542"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a:t>Functions of Skeletal Muscle</a:t>
            </a:r>
            <a:endParaRPr lang="ar-IQ" dirty="0"/>
          </a:p>
        </p:txBody>
      </p:sp>
      <p:sp>
        <p:nvSpPr>
          <p:cNvPr id="3" name="عنصر نائب للمحتوى 2"/>
          <p:cNvSpPr>
            <a:spLocks noGrp="1"/>
          </p:cNvSpPr>
          <p:nvPr>
            <p:ph idx="1"/>
          </p:nvPr>
        </p:nvSpPr>
        <p:spPr>
          <a:xfrm>
            <a:off x="519545" y="1537855"/>
            <a:ext cx="8754457" cy="4391746"/>
          </a:xfrm>
        </p:spPr>
        <p:txBody>
          <a:bodyPr/>
          <a:lstStyle/>
          <a:p>
            <a:pPr lvl="0" algn="l" rtl="0">
              <a:buClr>
                <a:srgbClr val="90C226"/>
              </a:buClr>
            </a:pPr>
            <a:r>
              <a:rPr lang="en-US" sz="2400" dirty="0">
                <a:solidFill>
                  <a:srgbClr val="212529"/>
                </a:solidFill>
                <a:latin typeface="Times New Roman" panose="02020603050405020304" pitchFamily="18" charset="0"/>
                <a:ea typeface="Times New Roman" panose="02020603050405020304" pitchFamily="18" charset="0"/>
              </a:rPr>
              <a:t>Body </a:t>
            </a:r>
            <a:r>
              <a:rPr lang="en-US" sz="2400" dirty="0" smtClean="0">
                <a:solidFill>
                  <a:srgbClr val="212529"/>
                </a:solidFill>
                <a:latin typeface="Times New Roman" panose="02020603050405020304" pitchFamily="18" charset="0"/>
                <a:ea typeface="Times New Roman" panose="02020603050405020304" pitchFamily="18" charset="0"/>
              </a:rPr>
              <a:t>movement.</a:t>
            </a:r>
            <a:endParaRPr lang="en-US" sz="2400" dirty="0">
              <a:solidFill>
                <a:srgbClr val="212529"/>
              </a:solidFill>
              <a:latin typeface="Times New Roman" panose="02020603050405020304" pitchFamily="18" charset="0"/>
              <a:ea typeface="Times New Roman" panose="02020603050405020304" pitchFamily="18" charset="0"/>
            </a:endParaRPr>
          </a:p>
          <a:p>
            <a:pPr lvl="0" algn="l" rtl="0">
              <a:buClr>
                <a:srgbClr val="90C226"/>
              </a:buClr>
            </a:pPr>
            <a:r>
              <a:rPr lang="en-US" sz="2400" dirty="0">
                <a:solidFill>
                  <a:srgbClr val="212529"/>
                </a:solidFill>
                <a:latin typeface="Times New Roman" panose="02020603050405020304" pitchFamily="18" charset="0"/>
                <a:ea typeface="Times New Roman" panose="02020603050405020304" pitchFamily="18" charset="0"/>
              </a:rPr>
              <a:t>Maintenance of </a:t>
            </a:r>
            <a:r>
              <a:rPr lang="en-US" sz="2400" dirty="0" smtClean="0">
                <a:solidFill>
                  <a:srgbClr val="212529"/>
                </a:solidFill>
                <a:latin typeface="Times New Roman" panose="02020603050405020304" pitchFamily="18" charset="0"/>
                <a:ea typeface="Times New Roman" panose="02020603050405020304" pitchFamily="18" charset="0"/>
              </a:rPr>
              <a:t>posture.        </a:t>
            </a:r>
            <a:endParaRPr lang="en-US" sz="2400" dirty="0">
              <a:solidFill>
                <a:srgbClr val="212529"/>
              </a:solidFill>
              <a:latin typeface="Times New Roman" panose="02020603050405020304" pitchFamily="18" charset="0"/>
              <a:ea typeface="Times New Roman" panose="02020603050405020304" pitchFamily="18" charset="0"/>
            </a:endParaRPr>
          </a:p>
          <a:p>
            <a:pPr lvl="0" algn="l" rtl="0">
              <a:buClr>
                <a:srgbClr val="90C226"/>
              </a:buClr>
            </a:pPr>
            <a:r>
              <a:rPr lang="en-US" sz="2400" dirty="0">
                <a:solidFill>
                  <a:prstClr val="black">
                    <a:lumMod val="75000"/>
                    <a:lumOff val="25000"/>
                  </a:prstClr>
                </a:solidFill>
                <a:latin typeface="Times New Roman" panose="02020603050405020304" pitchFamily="18" charset="0"/>
                <a:cs typeface="Times New Roman" panose="02020603050405020304" pitchFamily="18" charset="0"/>
              </a:rPr>
              <a:t>Protection and </a:t>
            </a:r>
            <a:r>
              <a:rPr lang="en-US" sz="2400" dirty="0" smtClean="0">
                <a:solidFill>
                  <a:prstClr val="black">
                    <a:lumMod val="75000"/>
                    <a:lumOff val="25000"/>
                  </a:prstClr>
                </a:solidFill>
                <a:latin typeface="Times New Roman" panose="02020603050405020304" pitchFamily="18" charset="0"/>
                <a:cs typeface="Times New Roman" panose="02020603050405020304" pitchFamily="18" charset="0"/>
              </a:rPr>
              <a:t>support.</a:t>
            </a:r>
            <a:endParaRPr lang="en-US" sz="2400" dirty="0">
              <a:solidFill>
                <a:prstClr val="black">
                  <a:lumMod val="75000"/>
                  <a:lumOff val="25000"/>
                </a:prstClr>
              </a:solidFill>
              <a:latin typeface="Times New Roman" panose="02020603050405020304" pitchFamily="18" charset="0"/>
              <a:cs typeface="Times New Roman" panose="02020603050405020304" pitchFamily="18" charset="0"/>
            </a:endParaRPr>
          </a:p>
          <a:p>
            <a:pPr lvl="0" algn="l" rtl="0">
              <a:buClr>
                <a:srgbClr val="90C226"/>
              </a:buClr>
            </a:pPr>
            <a:r>
              <a:rPr lang="en-US" sz="2400" dirty="0">
                <a:solidFill>
                  <a:prstClr val="black">
                    <a:lumMod val="75000"/>
                    <a:lumOff val="25000"/>
                  </a:prstClr>
                </a:solidFill>
                <a:latin typeface="Times New Roman" panose="02020603050405020304" pitchFamily="18" charset="0"/>
                <a:cs typeface="Times New Roman" panose="02020603050405020304" pitchFamily="18" charset="0"/>
              </a:rPr>
              <a:t>Heat </a:t>
            </a:r>
            <a:r>
              <a:rPr lang="en-US" sz="2400" dirty="0" smtClean="0">
                <a:solidFill>
                  <a:prstClr val="black">
                    <a:lumMod val="75000"/>
                    <a:lumOff val="25000"/>
                  </a:prstClr>
                </a:solidFill>
                <a:latin typeface="Times New Roman" panose="02020603050405020304" pitchFamily="18" charset="0"/>
                <a:cs typeface="Times New Roman" panose="02020603050405020304" pitchFamily="18" charset="0"/>
              </a:rPr>
              <a:t>production.    </a:t>
            </a:r>
            <a:endParaRPr lang="en-US" sz="2400" dirty="0">
              <a:solidFill>
                <a:prstClr val="black">
                  <a:lumMod val="75000"/>
                  <a:lumOff val="25000"/>
                </a:prstClr>
              </a:solidFill>
              <a:latin typeface="Times New Roman" panose="02020603050405020304" pitchFamily="18" charset="0"/>
              <a:cs typeface="Times New Roman" panose="02020603050405020304" pitchFamily="18" charset="0"/>
            </a:endParaRPr>
          </a:p>
          <a:p>
            <a:endParaRPr lang="ar-IQ" dirty="0"/>
          </a:p>
        </p:txBody>
      </p:sp>
      <p:pic>
        <p:nvPicPr>
          <p:cNvPr id="5" name="صورة 4"/>
          <p:cNvPicPr>
            <a:picLocks noChangeAspect="1"/>
          </p:cNvPicPr>
          <p:nvPr/>
        </p:nvPicPr>
        <p:blipFill rotWithShape="1">
          <a:blip r:embed="rId4"/>
          <a:srcRect r="67333"/>
          <a:stretch/>
        </p:blipFill>
        <p:spPr>
          <a:xfrm>
            <a:off x="4658414" y="1641230"/>
            <a:ext cx="3733800" cy="4982307"/>
          </a:xfrm>
          <a:prstGeom prst="rect">
            <a:avLst/>
          </a:prstGeom>
        </p:spPr>
      </p:pic>
      <p:pic>
        <p:nvPicPr>
          <p:cNvPr id="6" name="صورة 5"/>
          <p:cNvPicPr>
            <a:picLocks noChangeAspect="1"/>
          </p:cNvPicPr>
          <p:nvPr/>
        </p:nvPicPr>
        <p:blipFill rotWithShape="1">
          <a:blip r:embed="rId5"/>
          <a:srcRect r="38034"/>
          <a:stretch/>
        </p:blipFill>
        <p:spPr>
          <a:xfrm>
            <a:off x="519545" y="4278923"/>
            <a:ext cx="3513193" cy="2108399"/>
          </a:xfrm>
          <a:prstGeom prst="rect">
            <a:avLst/>
          </a:prstGeom>
        </p:spPr>
      </p:pic>
      <p:pic>
        <p:nvPicPr>
          <p:cNvPr id="8"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115227" y="4820386"/>
            <a:ext cx="609600" cy="609600"/>
          </a:xfrm>
          <a:prstGeom prst="rect">
            <a:avLst/>
          </a:prstGeom>
        </p:spPr>
      </p:pic>
    </p:spTree>
    <p:extLst>
      <p:ext uri="{BB962C8B-B14F-4D97-AF65-F5344CB8AC3E}">
        <p14:creationId xmlns:p14="http://schemas.microsoft.com/office/powerpoint/2010/main" val="25035663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018"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a:t>Smooth muscle </a:t>
            </a:r>
            <a:endParaRPr lang="ar-IQ" dirty="0"/>
          </a:p>
        </p:txBody>
      </p:sp>
      <p:sp>
        <p:nvSpPr>
          <p:cNvPr id="3" name="عنصر نائب للمحتوى 2"/>
          <p:cNvSpPr>
            <a:spLocks noGrp="1"/>
          </p:cNvSpPr>
          <p:nvPr>
            <p:ph sz="half" idx="1"/>
          </p:nvPr>
        </p:nvSpPr>
        <p:spPr>
          <a:xfrm>
            <a:off x="426720" y="1813560"/>
            <a:ext cx="4815840" cy="4861560"/>
          </a:xfrm>
        </p:spPr>
        <p:txBody>
          <a:bodyPr>
            <a:normAutofit/>
          </a:bodyPr>
          <a:lstStyle/>
          <a:p>
            <a:pPr lvl="0" algn="justLow" rtl="0">
              <a:lnSpc>
                <a:spcPct val="150000"/>
              </a:lnSpc>
              <a:buClr>
                <a:srgbClr val="90C226"/>
              </a:buClr>
            </a:pPr>
            <a:r>
              <a:rPr lang="en-US" sz="2400"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Smooth muscle cells are spindle shaped, have a single, centrally </a:t>
            </a:r>
            <a:r>
              <a:rPr lang="en-US" sz="2400" dirty="0" smtClean="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located </a:t>
            </a:r>
            <a:r>
              <a:rPr lang="en-US" sz="2400"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nucleus, and lack striations. They are called involuntary muscles. The  wall of internal organs such as the blood vessels, stomach and intestine contain this type of muscle </a:t>
            </a:r>
            <a:r>
              <a:rPr lang="en-US" sz="2400" dirty="0" smtClean="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tissue. </a:t>
            </a:r>
            <a:endParaRPr lang="ar-IQ" sz="2400" dirty="0">
              <a:solidFill>
                <a:prstClr val="black">
                  <a:lumMod val="75000"/>
                  <a:lumOff val="25000"/>
                </a:prstClr>
              </a:solidFill>
              <a:latin typeface="Times New Roman" panose="02020603050405020304" pitchFamily="18" charset="0"/>
              <a:cs typeface="Times New Roman" panose="02020603050405020304" pitchFamily="18" charset="0"/>
            </a:endParaRPr>
          </a:p>
          <a:p>
            <a:endParaRPr lang="ar-IQ" dirty="0"/>
          </a:p>
        </p:txBody>
      </p:sp>
      <p:pic>
        <p:nvPicPr>
          <p:cNvPr id="5" name="عنصر نائب للمحتوى 4"/>
          <p:cNvPicPr>
            <a:picLocks noGrp="1" noChangeAspect="1"/>
          </p:cNvPicPr>
          <p:nvPr>
            <p:ph sz="half" idx="2"/>
          </p:nvPr>
        </p:nvPicPr>
        <p:blipFill rotWithShape="1">
          <a:blip r:embed="rId4"/>
          <a:srcRect l="33468" t="18482" r="39826" b="17589"/>
          <a:stretch/>
        </p:blipFill>
        <p:spPr>
          <a:xfrm>
            <a:off x="5493174" y="1813560"/>
            <a:ext cx="4245185" cy="4861560"/>
          </a:xfrm>
          <a:prstGeom prst="rect">
            <a:avLst/>
          </a:prstGeom>
        </p:spPr>
      </p:pic>
      <p:pic>
        <p:nvPicPr>
          <p:cNvPr id="6"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2192000" y="4565543"/>
            <a:ext cx="609600" cy="609600"/>
          </a:xfrm>
          <a:prstGeom prst="rect">
            <a:avLst/>
          </a:prstGeom>
        </p:spPr>
      </p:pic>
    </p:spTree>
    <p:extLst>
      <p:ext uri="{BB962C8B-B14F-4D97-AF65-F5344CB8AC3E}">
        <p14:creationId xmlns:p14="http://schemas.microsoft.com/office/powerpoint/2010/main" val="24736565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529"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a:t>Smooth muscle </a:t>
            </a:r>
            <a:endParaRPr lang="ar-IQ" dirty="0"/>
          </a:p>
        </p:txBody>
      </p:sp>
      <p:pic>
        <p:nvPicPr>
          <p:cNvPr id="5" name="عنصر نائب للمحتوى 4"/>
          <p:cNvPicPr>
            <a:picLocks noGrp="1" noChangeAspect="1"/>
          </p:cNvPicPr>
          <p:nvPr>
            <p:ph idx="1"/>
          </p:nvPr>
        </p:nvPicPr>
        <p:blipFill rotWithShape="1">
          <a:blip r:embed="rId4"/>
          <a:srcRect l="38629" t="17759" r="17662" b="18241"/>
          <a:stretch/>
        </p:blipFill>
        <p:spPr>
          <a:xfrm>
            <a:off x="3642360" y="1584962"/>
            <a:ext cx="3139439" cy="5273038"/>
          </a:xfrm>
          <a:prstGeom prst="rect">
            <a:avLst/>
          </a:prstGeom>
        </p:spPr>
      </p:pic>
      <p:pic>
        <p:nvPicPr>
          <p:cNvPr id="4098" name="Picture 2" descr="Overview of Muscle Tissues"/>
          <p:cNvPicPr>
            <a:picLocks noChangeAspect="1" noChangeArrowheads="1"/>
          </p:cNvPicPr>
          <p:nvPr/>
        </p:nvPicPr>
        <p:blipFill rotWithShape="1">
          <a:blip r:embed="rId5">
            <a:extLst>
              <a:ext uri="{28A0092B-C50C-407E-A947-70E740481C1C}">
                <a14:useLocalDpi xmlns:a14="http://schemas.microsoft.com/office/drawing/2010/main" val="0"/>
              </a:ext>
            </a:extLst>
          </a:blip>
          <a:srcRect l="66844"/>
          <a:stretch/>
        </p:blipFill>
        <p:spPr bwMode="auto">
          <a:xfrm>
            <a:off x="677334" y="1584961"/>
            <a:ext cx="2827866" cy="4953000"/>
          </a:xfrm>
          <a:prstGeom prst="rect">
            <a:avLst/>
          </a:prstGeom>
          <a:noFill/>
          <a:extLst>
            <a:ext uri="{909E8E84-426E-40DD-AFC4-6F175D3DCCD1}">
              <a14:hiddenFill xmlns:a14="http://schemas.microsoft.com/office/drawing/2010/main">
                <a:solidFill>
                  <a:srgbClr val="FFFFFF"/>
                </a:solidFill>
              </a14:hiddenFill>
            </a:ext>
          </a:extLst>
        </p:spPr>
      </p:pic>
      <p:pic>
        <p:nvPicPr>
          <p:cNvPr id="7" name="صورة 6"/>
          <p:cNvPicPr>
            <a:picLocks noChangeAspect="1"/>
          </p:cNvPicPr>
          <p:nvPr/>
        </p:nvPicPr>
        <p:blipFill rotWithShape="1">
          <a:blip r:embed="rId6"/>
          <a:srcRect b="7577"/>
          <a:stretch/>
        </p:blipFill>
        <p:spPr>
          <a:xfrm>
            <a:off x="6781799" y="1759352"/>
            <a:ext cx="3095625" cy="4778609"/>
          </a:xfrm>
          <a:prstGeom prst="rect">
            <a:avLst/>
          </a:prstGeom>
        </p:spPr>
      </p:pic>
      <p:pic>
        <p:nvPicPr>
          <p:cNvPr id="8"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407263" y="4612037"/>
            <a:ext cx="609600" cy="609600"/>
          </a:xfrm>
          <a:prstGeom prst="rect">
            <a:avLst/>
          </a:prstGeom>
        </p:spPr>
      </p:pic>
    </p:spTree>
    <p:extLst>
      <p:ext uri="{BB962C8B-B14F-4D97-AF65-F5344CB8AC3E}">
        <p14:creationId xmlns:p14="http://schemas.microsoft.com/office/powerpoint/2010/main" val="29855922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000"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a:t>Cardiac muscle </a:t>
            </a:r>
            <a:endParaRPr lang="ar-IQ" dirty="0"/>
          </a:p>
        </p:txBody>
      </p:sp>
      <p:sp>
        <p:nvSpPr>
          <p:cNvPr id="3" name="عنصر نائب للمحتوى 2"/>
          <p:cNvSpPr>
            <a:spLocks noGrp="1"/>
          </p:cNvSpPr>
          <p:nvPr>
            <p:ph idx="1"/>
          </p:nvPr>
        </p:nvSpPr>
        <p:spPr>
          <a:xfrm>
            <a:off x="309966" y="1384498"/>
            <a:ext cx="9748434" cy="5326268"/>
          </a:xfrm>
        </p:spPr>
        <p:txBody>
          <a:bodyPr>
            <a:normAutofit/>
          </a:bodyPr>
          <a:lstStyle/>
          <a:p>
            <a:pPr algn="justLow" rtl="0"/>
            <a:r>
              <a:rPr lang="en-US" sz="2400" dirty="0">
                <a:latin typeface="Times New Roman" panose="02020603050405020304" pitchFamily="18" charset="0"/>
                <a:cs typeface="Times New Roman" panose="02020603050405020304" pitchFamily="18" charset="0"/>
              </a:rPr>
              <a:t>Cardiac muscle has branching fibers, one nucleus per cell, </a:t>
            </a:r>
            <a:r>
              <a:rPr lang="en-US" sz="2400" dirty="0" smtClean="0">
                <a:latin typeface="Times New Roman" panose="02020603050405020304" pitchFamily="18" charset="0"/>
                <a:cs typeface="Times New Roman" panose="02020603050405020304" pitchFamily="18" charset="0"/>
              </a:rPr>
              <a:t>striations. </a:t>
            </a:r>
            <a:r>
              <a:rPr lang="en-US" sz="2400" dirty="0">
                <a:latin typeface="Times New Roman" panose="02020603050405020304" pitchFamily="18" charset="0"/>
                <a:cs typeface="Times New Roman" panose="02020603050405020304" pitchFamily="18" charset="0"/>
              </a:rPr>
              <a:t>Its contraction is not under voluntary control</a:t>
            </a:r>
            <a:r>
              <a:rPr lang="en-US" sz="2400" dirty="0" smtClean="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Cardiac muscle</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are striated like skeletal muscles, </a:t>
            </a:r>
            <a:r>
              <a:rPr lang="en-US" sz="2400" dirty="0" smtClean="0">
                <a:latin typeface="Times New Roman" panose="02020603050405020304" pitchFamily="18" charset="0"/>
                <a:cs typeface="Times New Roman" panose="02020603050405020304" pitchFamily="18" charset="0"/>
              </a:rPr>
              <a:t>but they </a:t>
            </a:r>
            <a:r>
              <a:rPr lang="en-US" sz="2400" dirty="0">
                <a:latin typeface="Times New Roman" panose="02020603050405020304" pitchFamily="18" charset="0"/>
                <a:cs typeface="Times New Roman" panose="02020603050405020304" pitchFamily="18" charset="0"/>
              </a:rPr>
              <a:t>are smaller and shorter. Cardiac muscle tissue is a contractile tissue present only in the heart. Cell junctions fuse the plasma membranes of cardiac muscle cells and make them stick together. Communication junctions (intercalated discs) at some fusion points allow the cells to contract as a </a:t>
            </a:r>
            <a:r>
              <a:rPr lang="en-US" sz="2400" dirty="0" smtClean="0">
                <a:latin typeface="Times New Roman" panose="02020603050405020304" pitchFamily="18" charset="0"/>
                <a:cs typeface="Times New Roman" panose="02020603050405020304" pitchFamily="18" charset="0"/>
              </a:rPr>
              <a:t>unit.</a:t>
            </a:r>
            <a:r>
              <a:rPr lang="en-US" sz="2400" dirty="0">
                <a:latin typeface="Times New Roman" panose="02020603050405020304" pitchFamily="18" charset="0"/>
                <a:cs typeface="Times New Roman" panose="02020603050405020304" pitchFamily="18" charset="0"/>
              </a:rPr>
              <a:t> Cardiac muscle </a:t>
            </a:r>
            <a:r>
              <a:rPr lang="en-US" sz="2400" dirty="0" smtClean="0">
                <a:latin typeface="Times New Roman" panose="02020603050405020304" pitchFamily="18" charset="0"/>
                <a:cs typeface="Times New Roman" panose="02020603050405020304" pitchFamily="18" charset="0"/>
              </a:rPr>
              <a:t>pump blood continuously.</a:t>
            </a:r>
            <a:endParaRPr lang="ar-IQ" sz="2400" dirty="0">
              <a:latin typeface="Times New Roman" panose="02020603050405020304" pitchFamily="18" charset="0"/>
              <a:cs typeface="Times New Roman" panose="02020603050405020304" pitchFamily="18" charset="0"/>
            </a:endParaRPr>
          </a:p>
        </p:txBody>
      </p:sp>
      <p:pic>
        <p:nvPicPr>
          <p:cNvPr id="4" name="صورة 3"/>
          <p:cNvPicPr>
            <a:picLocks noChangeAspect="1"/>
          </p:cNvPicPr>
          <p:nvPr/>
        </p:nvPicPr>
        <p:blipFill rotWithShape="1">
          <a:blip r:embed="rId4"/>
          <a:srcRect l="21730" t="19438" r="38367" b="25053"/>
          <a:stretch/>
        </p:blipFill>
        <p:spPr>
          <a:xfrm>
            <a:off x="677334" y="4386020"/>
            <a:ext cx="5377913" cy="2172339"/>
          </a:xfrm>
          <a:prstGeom prst="rect">
            <a:avLst/>
          </a:prstGeom>
        </p:spPr>
      </p:pic>
      <p:pic>
        <p:nvPicPr>
          <p:cNvPr id="5"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843648" y="4862589"/>
            <a:ext cx="609600" cy="609600"/>
          </a:xfrm>
          <a:prstGeom prst="rect">
            <a:avLst/>
          </a:prstGeom>
        </p:spPr>
      </p:pic>
    </p:spTree>
    <p:extLst>
      <p:ext uri="{BB962C8B-B14F-4D97-AF65-F5344CB8AC3E}">
        <p14:creationId xmlns:p14="http://schemas.microsoft.com/office/powerpoint/2010/main" val="34801611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0015"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واجهة">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246</TotalTime>
  <Words>262</Words>
  <Application>Microsoft Office PowerPoint</Application>
  <PresentationFormat>ملء الشاشة</PresentationFormat>
  <Paragraphs>17</Paragraphs>
  <Slides>11</Slides>
  <Notes>0</Notes>
  <HiddenSlides>0</HiddenSlides>
  <MMClips>11</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11</vt:i4>
      </vt:variant>
    </vt:vector>
  </HeadingPairs>
  <TitlesOfParts>
    <vt:vector size="17" baseType="lpstr">
      <vt:lpstr>Arial</vt:lpstr>
      <vt:lpstr>Tahoma</vt:lpstr>
      <vt:lpstr>Times New Roman</vt:lpstr>
      <vt:lpstr>Trebuchet MS</vt:lpstr>
      <vt:lpstr>Wingdings 3</vt:lpstr>
      <vt:lpstr>واجهة</vt:lpstr>
      <vt:lpstr>Muscle system</vt:lpstr>
      <vt:lpstr>عرض تقديمي في PowerPoint</vt:lpstr>
      <vt:lpstr>Muscle Tissue</vt:lpstr>
      <vt:lpstr>عرض تقديمي في PowerPoint</vt:lpstr>
      <vt:lpstr>Skeletal muscle </vt:lpstr>
      <vt:lpstr>Functions of Skeletal Muscle</vt:lpstr>
      <vt:lpstr>Smooth muscle </vt:lpstr>
      <vt:lpstr>Smooth muscle </vt:lpstr>
      <vt:lpstr>Cardiac muscle </vt:lpstr>
      <vt:lpstr>Cardiac muscle </vt:lpstr>
      <vt:lpstr>Comparison of the three types of muscle cells</vt:lpstr>
    </vt:vector>
  </TitlesOfParts>
  <Company>Microsoft (C)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Muscle Tissue</dc:title>
  <dc:creator>حساب Microsoft</dc:creator>
  <cp:lastModifiedBy>حساب Microsoft</cp:lastModifiedBy>
  <cp:revision>21</cp:revision>
  <dcterms:created xsi:type="dcterms:W3CDTF">2022-01-31T21:06:38Z</dcterms:created>
  <dcterms:modified xsi:type="dcterms:W3CDTF">2022-02-01T01:13:25Z</dcterms:modified>
</cp:coreProperties>
</file>